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6941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6671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75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90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38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5455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29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00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11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609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3202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8984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3169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9769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0130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99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62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905" cy="40316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45614" marR="1739264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marL="2222500" marR="2216150" indent="358140" algn="just">
              <a:lnSpc>
                <a:spcPct val="167500"/>
              </a:lnSpc>
            </a:pPr>
            <a:r>
              <a:rPr sz="1200" b="1" spc="70" dirty="0">
                <a:latin typeface="Cambria"/>
                <a:cs typeface="Cambria"/>
              </a:rPr>
              <a:t>Lecture: </a:t>
            </a:r>
            <a:r>
              <a:rPr sz="1200" b="1" spc="80" dirty="0">
                <a:latin typeface="Cambria"/>
                <a:cs typeface="Cambria"/>
              </a:rPr>
              <a:t>7 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Stack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endParaRPr sz="1200">
              <a:latin typeface="Cambria"/>
              <a:cs typeface="Cambria"/>
            </a:endParaRPr>
          </a:p>
          <a:p>
            <a:pPr marL="12700" marR="5715" algn="just">
              <a:lnSpc>
                <a:spcPct val="97900"/>
              </a:lnSpc>
              <a:spcBef>
                <a:spcPts val="990"/>
              </a:spcBef>
            </a:pP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95" dirty="0">
                <a:latin typeface="Cambria"/>
                <a:cs typeface="Cambria"/>
              </a:rPr>
              <a:t>stack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40" dirty="0">
                <a:latin typeface="Cambria"/>
                <a:cs typeface="Cambria"/>
              </a:rPr>
              <a:t>ordered  </a:t>
            </a:r>
            <a:r>
              <a:rPr sz="1200" spc="60" dirty="0">
                <a:latin typeface="Cambria"/>
                <a:cs typeface="Cambria"/>
              </a:rPr>
              <a:t>linear </a:t>
            </a:r>
            <a:r>
              <a:rPr sz="1200" spc="50" dirty="0">
                <a:latin typeface="Cambria"/>
                <a:cs typeface="Cambria"/>
              </a:rPr>
              <a:t>list  </a:t>
            </a:r>
            <a:r>
              <a:rPr sz="1200" spc="70" dirty="0">
                <a:latin typeface="Cambria"/>
                <a:cs typeface="Cambria"/>
              </a:rPr>
              <a:t>in which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all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insertions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deletions 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made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at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one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end,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called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top.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It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uses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Last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In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First 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Out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(LIFO)  </a:t>
            </a:r>
            <a:r>
              <a:rPr sz="1200" spc="85" dirty="0">
                <a:latin typeface="Cambria"/>
                <a:cs typeface="Cambria"/>
              </a:rPr>
              <a:t>access </a:t>
            </a:r>
            <a:r>
              <a:rPr sz="1200" spc="75" dirty="0">
                <a:latin typeface="Cambria"/>
                <a:cs typeface="Cambria"/>
              </a:rPr>
              <a:t>method which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popular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access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method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CPUs.</a:t>
            </a:r>
            <a:endParaRPr sz="1200">
              <a:latin typeface="Cambria"/>
              <a:cs typeface="Cambria"/>
            </a:endParaRPr>
          </a:p>
          <a:p>
            <a:pPr marL="12700" marR="8255" algn="just">
              <a:lnSpc>
                <a:spcPct val="97900"/>
              </a:lnSpc>
              <a:spcBef>
                <a:spcPts val="1005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45" dirty="0">
                <a:latin typeface="Cambria"/>
                <a:cs typeface="Cambria"/>
              </a:rPr>
              <a:t>to</a:t>
            </a:r>
            <a:r>
              <a:rPr sz="1200" spc="50" dirty="0">
                <a:latin typeface="Cambria"/>
                <a:cs typeface="Cambria"/>
              </a:rPr>
              <a:t> store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topmost  element 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stack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5" dirty="0">
                <a:latin typeface="Cambria"/>
                <a:cs typeface="Cambria"/>
              </a:rPr>
              <a:t>known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110" dirty="0">
                <a:latin typeface="Cambria"/>
                <a:cs typeface="Cambria"/>
              </a:rPr>
              <a:t>Stack </a:t>
            </a:r>
            <a:r>
              <a:rPr sz="1200" spc="30" dirty="0">
                <a:latin typeface="Cambria"/>
                <a:cs typeface="Cambria"/>
              </a:rPr>
              <a:t>Pointer(SP) </a:t>
            </a:r>
            <a:r>
              <a:rPr sz="1200" spc="85" dirty="0">
                <a:latin typeface="Cambria"/>
                <a:cs typeface="Cambria"/>
              </a:rPr>
              <a:t>because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70" dirty="0">
                <a:latin typeface="Cambria"/>
                <a:cs typeface="Cambria"/>
              </a:rPr>
              <a:t>value </a:t>
            </a:r>
            <a:r>
              <a:rPr sz="1200" spc="65" dirty="0">
                <a:latin typeface="Cambria"/>
                <a:cs typeface="Cambria"/>
              </a:rPr>
              <a:t>always points </a:t>
            </a:r>
            <a:r>
              <a:rPr sz="1200" spc="75" dirty="0">
                <a:latin typeface="Cambria"/>
                <a:cs typeface="Cambria"/>
              </a:rPr>
              <a:t>at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top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item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12700" marR="6985" algn="just">
              <a:lnSpc>
                <a:spcPts val="1420"/>
              </a:lnSpc>
              <a:spcBef>
                <a:spcPts val="1019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main </a:t>
            </a:r>
            <a:r>
              <a:rPr sz="1200" spc="30" dirty="0">
                <a:latin typeface="Cambria"/>
                <a:cs typeface="Cambria"/>
              </a:rPr>
              <a:t>two </a:t>
            </a:r>
            <a:r>
              <a:rPr sz="1200" spc="60" dirty="0">
                <a:latin typeface="Cambria"/>
                <a:cs typeface="Cambria"/>
              </a:rPr>
              <a:t>operations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45" dirty="0">
                <a:latin typeface="Cambria"/>
                <a:cs typeface="Cambria"/>
              </a:rPr>
              <a:t>performed </a:t>
            </a:r>
            <a:r>
              <a:rPr sz="1200" spc="75" dirty="0">
                <a:latin typeface="Cambria"/>
                <a:cs typeface="Cambria"/>
              </a:rPr>
              <a:t>on </a:t>
            </a:r>
            <a:r>
              <a:rPr sz="1200" spc="70" dirty="0">
                <a:latin typeface="Cambria"/>
                <a:cs typeface="Cambria"/>
              </a:rPr>
              <a:t>the operands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stack </a:t>
            </a:r>
            <a:r>
              <a:rPr sz="1200" spc="50" dirty="0">
                <a:latin typeface="Cambria"/>
                <a:cs typeface="Cambria"/>
              </a:rPr>
              <a:t>are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Push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Pop.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performed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only.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ts val="1420"/>
              </a:lnSpc>
              <a:spcBef>
                <a:spcPts val="105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0" dirty="0">
                <a:latin typeface="Cambria"/>
                <a:cs typeface="Cambria"/>
              </a:rPr>
              <a:t>Push</a:t>
            </a:r>
            <a:r>
              <a:rPr sz="1200" b="1" spc="16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Operation: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inserting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an</a:t>
            </a:r>
            <a:r>
              <a:rPr sz="1200" spc="1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item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stack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called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push </a:t>
            </a:r>
            <a:r>
              <a:rPr sz="1200" spc="60" dirty="0">
                <a:latin typeface="Cambria"/>
                <a:cs typeface="Cambria"/>
              </a:rPr>
              <a:t>operation.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ts val="1420"/>
              </a:lnSpc>
              <a:spcBef>
                <a:spcPts val="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50" dirty="0">
                <a:latin typeface="Cambria"/>
                <a:cs typeface="Cambria"/>
              </a:rPr>
              <a:t>Pop</a:t>
            </a:r>
            <a:r>
              <a:rPr sz="1200" b="1" spc="27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Operation:</a:t>
            </a:r>
            <a:r>
              <a:rPr sz="1200" b="1" spc="2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AF50"/>
                </a:solidFill>
                <a:latin typeface="Cambria"/>
                <a:cs typeface="Cambria"/>
              </a:rPr>
              <a:t>deleting</a:t>
            </a:r>
            <a:r>
              <a:rPr sz="1200" spc="229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an</a:t>
            </a:r>
            <a:r>
              <a:rPr sz="1200" spc="22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item</a:t>
            </a:r>
            <a:r>
              <a:rPr sz="1200" spc="229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onto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pop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7182992"/>
            <a:ext cx="5970270" cy="202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5" dirty="0">
                <a:latin typeface="Cambria"/>
                <a:cs typeface="Cambria"/>
              </a:rPr>
              <a:t>Applications: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245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Evaluation</a:t>
            </a:r>
            <a:r>
              <a:rPr sz="1200" spc="12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00AF50"/>
                </a:solidFill>
                <a:latin typeface="Cambria"/>
                <a:cs typeface="Cambria"/>
              </a:rPr>
              <a:t>of</a:t>
            </a:r>
            <a:r>
              <a:rPr sz="1200" spc="12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00AF50"/>
                </a:solidFill>
                <a:latin typeface="Cambria"/>
                <a:cs typeface="Cambria"/>
              </a:rPr>
              <a:t>mathematical</a:t>
            </a:r>
            <a:r>
              <a:rPr sz="1200" spc="12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expressions</a:t>
            </a:r>
            <a:r>
              <a:rPr sz="1200" spc="13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using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Reverse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Polish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Notation.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170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25" dirty="0">
                <a:latin typeface="Cambria"/>
                <a:cs typeface="Cambria"/>
              </a:rPr>
              <a:t>To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reverse</a:t>
            </a:r>
            <a:r>
              <a:rPr sz="1200" spc="2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</a:t>
            </a:r>
            <a:r>
              <a:rPr sz="1200" spc="2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word</a:t>
            </a:r>
            <a:r>
              <a:rPr sz="1200" spc="55" dirty="0">
                <a:latin typeface="Cambria"/>
                <a:cs typeface="Cambria"/>
              </a:rPr>
              <a:t>.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given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word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pushed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stack-letter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letter-and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popped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letters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1700"/>
              </a:lnSpc>
              <a:spcBef>
                <a:spcPts val="9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90" dirty="0">
                <a:latin typeface="Cambria"/>
                <a:cs typeface="Cambria"/>
              </a:rPr>
              <a:t>An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006FC0"/>
                </a:solidFill>
                <a:latin typeface="Cambria"/>
                <a:cs typeface="Cambria"/>
              </a:rPr>
              <a:t>undo</a:t>
            </a:r>
            <a:r>
              <a:rPr sz="1200" spc="3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006FC0"/>
                </a:solidFill>
                <a:latin typeface="Cambria"/>
                <a:cs typeface="Cambria"/>
              </a:rPr>
              <a:t>mechanism</a:t>
            </a:r>
            <a:r>
              <a:rPr sz="1200" spc="3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in</a:t>
            </a:r>
            <a:r>
              <a:rPr sz="1200" spc="3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text</a:t>
            </a:r>
            <a:r>
              <a:rPr sz="1200" spc="3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editors</a:t>
            </a:r>
            <a:r>
              <a:rPr sz="1200" spc="55" dirty="0">
                <a:latin typeface="Cambria"/>
                <a:cs typeface="Cambria"/>
              </a:rPr>
              <a:t>;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accomplished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keeping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text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changes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469265" marR="6350" indent="-228600">
              <a:lnSpc>
                <a:spcPct val="11160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Backtracking: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is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process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 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required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access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most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recent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element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series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elements.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Language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processing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850" y="4471415"/>
            <a:ext cx="2564129" cy="25161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08863"/>
            <a:ext cx="5970270" cy="2491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6985" indent="-228600">
              <a:lnSpc>
                <a:spcPct val="11170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space</a:t>
            </a:r>
            <a:r>
              <a:rPr sz="1200" spc="40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parameters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4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local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variables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created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internally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using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469265" marR="5715" indent="-228600">
              <a:lnSpc>
                <a:spcPct val="112500"/>
              </a:lnSpc>
              <a:spcBef>
                <a:spcPts val="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compiler’s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syntax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check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matching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braces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implemented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3300"/>
              </a:lnSpc>
              <a:spcBef>
                <a:spcPts val="990"/>
              </a:spcBef>
            </a:pPr>
            <a:r>
              <a:rPr sz="1200" b="1" spc="50" dirty="0">
                <a:latin typeface="Cambria"/>
                <a:cs typeface="Cambria"/>
              </a:rPr>
              <a:t>There</a:t>
            </a:r>
            <a:r>
              <a:rPr sz="1200" b="1" spc="180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are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two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types</a:t>
            </a:r>
            <a:r>
              <a:rPr sz="1200" b="1" spc="18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stack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organization</a:t>
            </a:r>
            <a:r>
              <a:rPr sz="1200" b="1" spc="18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which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are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used</a:t>
            </a:r>
            <a:r>
              <a:rPr sz="1200" b="1" spc="18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computer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35" dirty="0">
                <a:latin typeface="Cambria"/>
                <a:cs typeface="Cambria"/>
              </a:rPr>
              <a:t>hardware: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2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stack: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built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endParaRPr sz="1200">
              <a:latin typeface="Cambria"/>
              <a:cs typeface="Cambria"/>
            </a:endParaRPr>
          </a:p>
          <a:p>
            <a:pPr marL="469265" marR="7620" indent="-228600">
              <a:lnSpc>
                <a:spcPct val="113300"/>
              </a:lnSpc>
              <a:spcBef>
                <a:spcPts val="6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0" dirty="0">
                <a:latin typeface="Cambria"/>
                <a:cs typeface="Cambria"/>
              </a:rPr>
              <a:t>Memory</a:t>
            </a:r>
            <a:r>
              <a:rPr sz="1200" b="1" spc="19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stack: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logical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allocated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logically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partitioned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implement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stack: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695313"/>
            <a:ext cx="5969000" cy="2780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>
              <a:lnSpc>
                <a:spcPct val="113300"/>
              </a:lnSpc>
              <a:spcBef>
                <a:spcPts val="100"/>
              </a:spcBef>
            </a:pPr>
            <a:r>
              <a:rPr sz="1200" spc="85" dirty="0">
                <a:latin typeface="Cambria"/>
                <a:cs typeface="Cambria"/>
              </a:rPr>
              <a:t>As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fig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2,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there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64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make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numbers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0,1,2,3,…..upto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63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denote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different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ct val="112500"/>
              </a:lnSpc>
              <a:spcBef>
                <a:spcPts val="10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125" dirty="0">
                <a:latin typeface="Cambria"/>
                <a:cs typeface="Cambria"/>
              </a:rPr>
              <a:t>SP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pointer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points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top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i.e.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currently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points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item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top.</a:t>
            </a:r>
            <a:endParaRPr sz="1200">
              <a:latin typeface="Cambria"/>
              <a:cs typeface="Cambria"/>
            </a:endParaRPr>
          </a:p>
          <a:p>
            <a:pPr marL="469265" marR="9525" indent="-228600">
              <a:lnSpc>
                <a:spcPct val="111900"/>
              </a:lnSpc>
              <a:spcBef>
                <a:spcPts val="9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registers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FLAG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and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EMPTY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used.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These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made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up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flip-flops.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indicates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whether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full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not.</a:t>
            </a:r>
            <a:endParaRPr sz="1200">
              <a:latin typeface="Cambria"/>
              <a:cs typeface="Cambria"/>
            </a:endParaRPr>
          </a:p>
          <a:p>
            <a:pPr marL="926465" lvl="1" indent="-229235">
              <a:lnSpc>
                <a:spcPct val="100000"/>
              </a:lnSpc>
              <a:spcBef>
                <a:spcPts val="18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FULL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1,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EMPTY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full.</a:t>
            </a:r>
            <a:endParaRPr sz="1200">
              <a:latin typeface="Cambria"/>
              <a:cs typeface="Cambria"/>
            </a:endParaRPr>
          </a:p>
          <a:p>
            <a:pPr marL="926465" lvl="1" indent="-229235">
              <a:lnSpc>
                <a:spcPct val="100000"/>
              </a:lnSpc>
              <a:spcBef>
                <a:spcPts val="18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FULL=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0,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EMPTY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=1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empty.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140" dirty="0">
                <a:latin typeface="Cambria"/>
                <a:cs typeface="Cambria"/>
              </a:rPr>
              <a:t>DR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transferred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12700" marR="5715">
              <a:lnSpc>
                <a:spcPct val="113300"/>
              </a:lnSpc>
              <a:spcBef>
                <a:spcPts val="969"/>
              </a:spcBef>
            </a:pPr>
            <a:r>
              <a:rPr sz="1200" spc="50" dirty="0">
                <a:latin typeface="Cambria"/>
                <a:cs typeface="Cambria"/>
              </a:rPr>
              <a:t>Zero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organization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i.e.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does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contain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operands.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2660" y="3129152"/>
            <a:ext cx="3048000" cy="3360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6604" y="653288"/>
            <a:ext cx="6020435" cy="115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lnSpc>
                <a:spcPct val="100000"/>
              </a:lnSpc>
              <a:spcBef>
                <a:spcPts val="100"/>
              </a:spcBef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64-word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pointer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contains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6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because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12" baseline="20833" dirty="0">
                <a:latin typeface="Cambria"/>
                <a:cs typeface="Cambria"/>
              </a:rPr>
              <a:t>6</a:t>
            </a:r>
            <a:r>
              <a:rPr sz="1200" spc="75" dirty="0">
                <a:latin typeface="Cambria"/>
                <a:cs typeface="Cambria"/>
              </a:rPr>
              <a:t>=64.</a:t>
            </a:r>
            <a:endParaRPr sz="1200">
              <a:latin typeface="Cambria"/>
              <a:cs typeface="Cambria"/>
            </a:endParaRPr>
          </a:p>
          <a:p>
            <a:pPr marL="38100" marR="30480" algn="just">
              <a:lnSpc>
                <a:spcPct val="112799"/>
              </a:lnSpc>
              <a:spcBef>
                <a:spcPts val="990"/>
              </a:spcBef>
            </a:pPr>
            <a:r>
              <a:rPr sz="1200" spc="95" dirty="0">
                <a:latin typeface="Cambria"/>
                <a:cs typeface="Cambria"/>
              </a:rPr>
              <a:t>Since, </a:t>
            </a:r>
            <a:r>
              <a:rPr sz="1200" spc="125" dirty="0">
                <a:latin typeface="Cambria"/>
                <a:cs typeface="Cambria"/>
              </a:rPr>
              <a:t>SP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55" dirty="0">
                <a:latin typeface="Cambria"/>
                <a:cs typeface="Cambria"/>
              </a:rPr>
              <a:t>only </a:t>
            </a:r>
            <a:r>
              <a:rPr sz="1200" spc="75" dirty="0">
                <a:latin typeface="Cambria"/>
                <a:cs typeface="Cambria"/>
              </a:rPr>
              <a:t>6 bits,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85" dirty="0">
                <a:latin typeface="Cambria"/>
                <a:cs typeface="Cambria"/>
              </a:rPr>
              <a:t>cannot </a:t>
            </a:r>
            <a:r>
              <a:rPr sz="1200" spc="65" dirty="0">
                <a:latin typeface="Cambria"/>
                <a:cs typeface="Cambria"/>
              </a:rPr>
              <a:t>exceed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45" dirty="0">
                <a:latin typeface="Cambria"/>
                <a:cs typeface="Cambria"/>
              </a:rPr>
              <a:t>greater </a:t>
            </a:r>
            <a:r>
              <a:rPr sz="1200" spc="100" dirty="0">
                <a:latin typeface="Cambria"/>
                <a:cs typeface="Cambria"/>
              </a:rPr>
              <a:t>than </a:t>
            </a:r>
            <a:r>
              <a:rPr sz="1200" spc="55" dirty="0">
                <a:latin typeface="Cambria"/>
                <a:cs typeface="Cambria"/>
              </a:rPr>
              <a:t>63(111111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binary). </a:t>
            </a: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5" dirty="0">
                <a:latin typeface="Cambria"/>
                <a:cs typeface="Cambria"/>
              </a:rPr>
              <a:t>63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incremented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75" dirty="0">
                <a:latin typeface="Cambria"/>
                <a:cs typeface="Cambria"/>
              </a:rPr>
              <a:t>1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result is </a:t>
            </a:r>
            <a:r>
              <a:rPr sz="1200" spc="75" dirty="0">
                <a:latin typeface="Cambria"/>
                <a:cs typeface="Cambria"/>
              </a:rPr>
              <a:t>0 since 111111+1=1000000,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but </a:t>
            </a:r>
            <a:r>
              <a:rPr sz="1200" spc="125" dirty="0">
                <a:latin typeface="Cambria"/>
                <a:cs typeface="Cambria"/>
              </a:rPr>
              <a:t>SP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75" dirty="0">
                <a:latin typeface="Cambria"/>
                <a:cs typeface="Cambria"/>
              </a:rPr>
              <a:t>accommodate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only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six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least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significant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25" dirty="0">
                <a:latin typeface="Cambria"/>
                <a:cs typeface="Cambria"/>
              </a:rPr>
              <a:t>SP </a:t>
            </a:r>
            <a:r>
              <a:rPr sz="1200" spc="65" dirty="0">
                <a:latin typeface="Cambria"/>
                <a:cs typeface="Cambria"/>
              </a:rPr>
              <a:t>points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000000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implies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full.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910841"/>
            <a:ext cx="1818005" cy="1388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025">
              <a:lnSpc>
                <a:spcPct val="113300"/>
              </a:lnSpc>
              <a:spcBef>
                <a:spcPts val="100"/>
              </a:spcBef>
              <a:tabLst>
                <a:tab pos="440055" algn="l"/>
                <a:tab pos="1031240" algn="l"/>
              </a:tabLst>
            </a:pPr>
            <a:r>
              <a:rPr sz="1200" spc="15" dirty="0">
                <a:latin typeface="Cambria"/>
                <a:cs typeface="Cambria"/>
              </a:rPr>
              <a:t>T</a:t>
            </a:r>
            <a:r>
              <a:rPr sz="1200" spc="80" dirty="0">
                <a:latin typeface="Cambria"/>
                <a:cs typeface="Cambria"/>
              </a:rPr>
              <a:t>h</a:t>
            </a:r>
            <a:r>
              <a:rPr sz="1200" spc="75" dirty="0">
                <a:latin typeface="Cambria"/>
                <a:cs typeface="Cambria"/>
              </a:rPr>
              <a:t>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125" dirty="0">
                <a:latin typeface="Cambria"/>
                <a:cs typeface="Cambria"/>
              </a:rPr>
              <a:t>PUS</a:t>
            </a:r>
            <a:r>
              <a:rPr sz="1200" spc="155" dirty="0">
                <a:latin typeface="Cambria"/>
                <a:cs typeface="Cambria"/>
              </a:rPr>
              <a:t>H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50" dirty="0">
                <a:latin typeface="Cambria"/>
                <a:cs typeface="Cambria"/>
              </a:rPr>
              <a:t>operat</a:t>
            </a:r>
            <a:r>
              <a:rPr sz="1200" spc="40" dirty="0">
                <a:latin typeface="Cambria"/>
                <a:cs typeface="Cambria"/>
              </a:rPr>
              <a:t>i</a:t>
            </a:r>
            <a:r>
              <a:rPr sz="1200" spc="50" dirty="0">
                <a:latin typeface="Cambria"/>
                <a:cs typeface="Cambria"/>
              </a:rPr>
              <a:t>on  </a:t>
            </a:r>
            <a:r>
              <a:rPr sz="1200" spc="60" dirty="0">
                <a:latin typeface="Cambria"/>
                <a:cs typeface="Cambria"/>
              </a:rPr>
              <a:t>microoperations:</a:t>
            </a:r>
            <a:endParaRPr sz="1200">
              <a:latin typeface="Cambria"/>
              <a:cs typeface="Cambria"/>
            </a:endParaRPr>
          </a:p>
          <a:p>
            <a:pPr marL="12700" marR="892175">
              <a:lnSpc>
                <a:spcPct val="112500"/>
              </a:lnSpc>
              <a:spcBef>
                <a:spcPts val="985"/>
              </a:spcBef>
            </a:pP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SP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SP+1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M[SP]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DR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2500"/>
              </a:lnSpc>
            </a:pPr>
            <a:r>
              <a:rPr sz="1200" spc="20" dirty="0">
                <a:solidFill>
                  <a:srgbClr val="C00000"/>
                </a:solidFill>
                <a:latin typeface="Cambria"/>
                <a:cs typeface="Cambria"/>
              </a:rPr>
              <a:t>If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(SP=0)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then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(FULL</a:t>
            </a:r>
            <a:r>
              <a:rPr sz="1200" spc="35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1) </a:t>
            </a:r>
            <a:r>
              <a:rPr sz="1200" spc="-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EMTY</a:t>
            </a:r>
            <a:r>
              <a:rPr sz="1200" spc="75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0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1698" y="1935226"/>
            <a:ext cx="408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735" algn="l"/>
                <a:tab pos="1411605" algn="l"/>
                <a:tab pos="1890395" algn="l"/>
                <a:tab pos="2283460" algn="l"/>
                <a:tab pos="3097530" algn="l"/>
                <a:tab pos="3941445" algn="l"/>
              </a:tabLst>
            </a:pPr>
            <a:r>
              <a:rPr sz="1200" spc="65" dirty="0">
                <a:latin typeface="Cambria"/>
                <a:cs typeface="Cambria"/>
              </a:rPr>
              <a:t>is	implemented	</a:t>
            </a:r>
            <a:r>
              <a:rPr sz="1200" spc="50" dirty="0">
                <a:latin typeface="Cambria"/>
                <a:cs typeface="Cambria"/>
              </a:rPr>
              <a:t>with	</a:t>
            </a:r>
            <a:r>
              <a:rPr sz="1200" spc="70" dirty="0">
                <a:latin typeface="Cambria"/>
                <a:cs typeface="Cambria"/>
              </a:rPr>
              <a:t>the	</a:t>
            </a:r>
            <a:r>
              <a:rPr sz="1200" spc="40" dirty="0">
                <a:latin typeface="Cambria"/>
                <a:cs typeface="Cambria"/>
              </a:rPr>
              <a:t>following	</a:t>
            </a:r>
            <a:r>
              <a:rPr sz="1200" spc="75" dirty="0">
                <a:latin typeface="Cambria"/>
                <a:cs typeface="Cambria"/>
              </a:rPr>
              <a:t>sequence	</a:t>
            </a:r>
            <a:r>
              <a:rPr sz="1200" spc="20" dirty="0">
                <a:latin typeface="Cambria"/>
                <a:cs typeface="Cambria"/>
              </a:rPr>
              <a:t>of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8335" y="2450337"/>
            <a:ext cx="22358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Increment 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 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pointer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Write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item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on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top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 </a:t>
            </a:r>
            <a:r>
              <a:rPr sz="1200" spc="-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Check </a:t>
            </a:r>
            <a:r>
              <a:rPr sz="1200" spc="20" dirty="0">
                <a:solidFill>
                  <a:srgbClr val="C00000"/>
                </a:solidFill>
                <a:latin typeface="Cambria"/>
                <a:cs typeface="Cambria"/>
              </a:rPr>
              <a:t>if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full</a:t>
            </a:r>
            <a:endParaRPr sz="1200">
              <a:latin typeface="Cambria"/>
              <a:cs typeface="Cambria"/>
            </a:endParaRPr>
          </a:p>
          <a:p>
            <a:pPr marL="60960">
              <a:lnSpc>
                <a:spcPct val="100000"/>
              </a:lnSpc>
              <a:spcBef>
                <a:spcPts val="180"/>
              </a:spcBef>
            </a:pP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Mark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not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empty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3697350"/>
            <a:ext cx="5967730" cy="335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228600" indent="-228600">
              <a:lnSpc>
                <a:spcPct val="11170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1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234060"/>
                </a:solidFill>
                <a:latin typeface="Cambria"/>
                <a:cs typeface="Cambria"/>
              </a:rPr>
              <a:t>stack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234060"/>
                </a:solidFill>
                <a:latin typeface="Cambria"/>
                <a:cs typeface="Cambria"/>
              </a:rPr>
              <a:t>pointer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is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incremented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so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234060"/>
                </a:solidFill>
                <a:latin typeface="Cambria"/>
                <a:cs typeface="Cambria"/>
              </a:rPr>
              <a:t>that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234060"/>
                </a:solidFill>
                <a:latin typeface="Cambria"/>
                <a:cs typeface="Cambria"/>
              </a:rPr>
              <a:t>it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points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23406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address</a:t>
            </a:r>
            <a:r>
              <a:rPr sz="1200" spc="11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23406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 </a:t>
            </a:r>
            <a:r>
              <a:rPr sz="1200" spc="-25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next</a:t>
            </a:r>
            <a:r>
              <a:rPr sz="1200" spc="11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higher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234060"/>
                </a:solidFill>
                <a:latin typeface="Cambria"/>
                <a:cs typeface="Cambria"/>
              </a:rPr>
              <a:t>word.</a:t>
            </a:r>
            <a:endParaRPr sz="1200">
              <a:latin typeface="Cambria"/>
              <a:cs typeface="Cambria"/>
            </a:endParaRPr>
          </a:p>
          <a:p>
            <a:pPr marL="469265" marR="251460" indent="-228600">
              <a:lnSpc>
                <a:spcPct val="112500"/>
              </a:lnSpc>
              <a:spcBef>
                <a:spcPts val="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A memory </a:t>
            </a:r>
            <a:r>
              <a:rPr sz="1200" spc="30" dirty="0">
                <a:solidFill>
                  <a:srgbClr val="234060"/>
                </a:solidFill>
                <a:latin typeface="Cambria"/>
                <a:cs typeface="Cambria"/>
              </a:rPr>
              <a:t>write</a:t>
            </a:r>
            <a:r>
              <a:rPr sz="1200" spc="3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234060"/>
                </a:solidFill>
                <a:latin typeface="Cambria"/>
                <a:cs typeface="Cambria"/>
              </a:rPr>
              <a:t>operation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inserts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 </a:t>
            </a:r>
            <a:r>
              <a:rPr sz="1200" spc="35" dirty="0">
                <a:solidFill>
                  <a:srgbClr val="234060"/>
                </a:solidFill>
                <a:latin typeface="Cambria"/>
                <a:cs typeface="Cambria"/>
              </a:rPr>
              <a:t>word</a:t>
            </a:r>
            <a:r>
              <a:rPr sz="1200" spc="4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234060"/>
                </a:solidFill>
                <a:latin typeface="Cambria"/>
                <a:cs typeface="Cambria"/>
              </a:rPr>
              <a:t>from </a:t>
            </a:r>
            <a:r>
              <a:rPr sz="1200" spc="140" dirty="0">
                <a:solidFill>
                  <a:srgbClr val="234060"/>
                </a:solidFill>
                <a:latin typeface="Cambria"/>
                <a:cs typeface="Cambria"/>
              </a:rPr>
              <a:t>DR </a:t>
            </a:r>
            <a:r>
              <a:rPr sz="1200" spc="55" dirty="0">
                <a:solidFill>
                  <a:srgbClr val="234060"/>
                </a:solidFill>
                <a:latin typeface="Cambria"/>
                <a:cs typeface="Cambria"/>
              </a:rPr>
              <a:t>into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 </a:t>
            </a:r>
            <a:r>
              <a:rPr sz="1200" spc="50" dirty="0">
                <a:solidFill>
                  <a:srgbClr val="234060"/>
                </a:solidFill>
                <a:latin typeface="Cambria"/>
                <a:cs typeface="Cambria"/>
              </a:rPr>
              <a:t>top </a:t>
            </a:r>
            <a:r>
              <a:rPr sz="1200" spc="25" dirty="0">
                <a:solidFill>
                  <a:srgbClr val="23406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 </a:t>
            </a:r>
            <a:r>
              <a:rPr sz="1200" spc="-25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234060"/>
                </a:solidFill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926465" marR="6350" indent="-228600">
              <a:lnSpc>
                <a:spcPct val="112500"/>
              </a:lnSpc>
            </a:pPr>
            <a:r>
              <a:rPr sz="1200" dirty="0">
                <a:solidFill>
                  <a:srgbClr val="234060"/>
                </a:solidFill>
                <a:latin typeface="Courier New"/>
                <a:cs typeface="Courier New"/>
              </a:rPr>
              <a:t>o</a:t>
            </a:r>
            <a:r>
              <a:rPr sz="1200" spc="360" dirty="0">
                <a:solidFill>
                  <a:srgbClr val="234060"/>
                </a:solidFill>
                <a:latin typeface="Courier New"/>
                <a:cs typeface="Courier New"/>
              </a:rPr>
              <a:t> 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SP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holds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address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23406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234060"/>
                </a:solidFill>
                <a:latin typeface="Cambria"/>
                <a:cs typeface="Cambria"/>
              </a:rPr>
              <a:t>top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23406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234060"/>
                </a:solidFill>
                <a:latin typeface="Cambria"/>
                <a:cs typeface="Cambria"/>
              </a:rPr>
              <a:t>stack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234060"/>
                </a:solidFill>
                <a:latin typeface="Cambria"/>
                <a:cs typeface="Cambria"/>
              </a:rPr>
              <a:t>and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234060"/>
                </a:solidFill>
                <a:latin typeface="Cambria"/>
                <a:cs typeface="Cambria"/>
              </a:rPr>
              <a:t>that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234060"/>
                </a:solidFill>
                <a:latin typeface="Cambria"/>
                <a:cs typeface="Cambria"/>
              </a:rPr>
              <a:t>M[SP]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denotes </a:t>
            </a:r>
            <a:r>
              <a:rPr sz="1200" spc="-25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memory </a:t>
            </a:r>
            <a:r>
              <a:rPr sz="1200" spc="35" dirty="0">
                <a:solidFill>
                  <a:srgbClr val="234060"/>
                </a:solidFill>
                <a:latin typeface="Cambria"/>
                <a:cs typeface="Cambria"/>
              </a:rPr>
              <a:t>word</a:t>
            </a:r>
            <a:r>
              <a:rPr sz="1200" spc="4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234060"/>
                </a:solidFill>
                <a:latin typeface="Cambria"/>
                <a:cs typeface="Cambria"/>
              </a:rPr>
              <a:t>specified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 by 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 address </a:t>
            </a:r>
            <a:r>
              <a:rPr sz="1200" spc="55" dirty="0">
                <a:solidFill>
                  <a:srgbClr val="234060"/>
                </a:solidFill>
                <a:latin typeface="Cambria"/>
                <a:cs typeface="Cambria"/>
              </a:rPr>
              <a:t>presently  available 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in </a:t>
            </a:r>
            <a:r>
              <a:rPr sz="1200" spc="7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SP.</a:t>
            </a:r>
            <a:endParaRPr sz="1200">
              <a:latin typeface="Cambria"/>
              <a:cs typeface="Cambria"/>
            </a:endParaRPr>
          </a:p>
          <a:p>
            <a:pPr marL="469265" marR="155575" indent="-228600">
              <a:lnSpc>
                <a:spcPct val="11170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234060"/>
                </a:solidFill>
                <a:latin typeface="Cambria"/>
                <a:cs typeface="Cambria"/>
              </a:rPr>
              <a:t>first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item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234060"/>
                </a:solidFill>
                <a:latin typeface="Cambria"/>
                <a:cs typeface="Cambria"/>
              </a:rPr>
              <a:t>stored</a:t>
            </a:r>
            <a:r>
              <a:rPr sz="1200" spc="13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in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234060"/>
                </a:solidFill>
                <a:latin typeface="Cambria"/>
                <a:cs typeface="Cambria"/>
              </a:rPr>
              <a:t>stack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is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234060"/>
                </a:solidFill>
                <a:latin typeface="Cambria"/>
                <a:cs typeface="Cambria"/>
              </a:rPr>
              <a:t>at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address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05" dirty="0">
                <a:solidFill>
                  <a:srgbClr val="234060"/>
                </a:solidFill>
                <a:latin typeface="Cambria"/>
                <a:cs typeface="Cambria"/>
              </a:rPr>
              <a:t>1.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234060"/>
                </a:solidFill>
                <a:latin typeface="Cambria"/>
                <a:cs typeface="Cambria"/>
              </a:rPr>
              <a:t>last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item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is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234060"/>
                </a:solidFill>
                <a:latin typeface="Cambria"/>
                <a:cs typeface="Cambria"/>
              </a:rPr>
              <a:t>stored </a:t>
            </a:r>
            <a:r>
              <a:rPr sz="1200" spc="-25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234060"/>
                </a:solidFill>
                <a:latin typeface="Cambria"/>
                <a:cs typeface="Cambria"/>
              </a:rPr>
              <a:t>at</a:t>
            </a:r>
            <a:r>
              <a:rPr sz="1200" spc="11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address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234060"/>
                </a:solidFill>
                <a:latin typeface="Cambria"/>
                <a:cs typeface="Cambria"/>
              </a:rPr>
              <a:t>0.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20" dirty="0">
                <a:solidFill>
                  <a:srgbClr val="234060"/>
                </a:solidFill>
                <a:latin typeface="Cambria"/>
                <a:cs typeface="Cambria"/>
              </a:rPr>
              <a:t>If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SP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234060"/>
                </a:solidFill>
                <a:latin typeface="Cambria"/>
                <a:cs typeface="Cambria"/>
              </a:rPr>
              <a:t>reaches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234060"/>
                </a:solidFill>
                <a:latin typeface="Cambria"/>
                <a:cs typeface="Cambria"/>
              </a:rPr>
              <a:t>0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234060"/>
                </a:solidFill>
                <a:latin typeface="Wingdings"/>
                <a:cs typeface="Wingdings"/>
              </a:rPr>
              <a:t></a:t>
            </a:r>
            <a:r>
              <a:rPr sz="1200" spc="80" dirty="0">
                <a:solidFill>
                  <a:srgbClr val="234060"/>
                </a:solidFill>
                <a:latin typeface="Times New Roman"/>
                <a:cs typeface="Times New Roman"/>
              </a:rPr>
              <a:t> </a:t>
            </a:r>
            <a:r>
              <a:rPr sz="1200" spc="90" dirty="0">
                <a:solidFill>
                  <a:srgbClr val="234060"/>
                </a:solidFill>
                <a:latin typeface="Cambria"/>
                <a:cs typeface="Cambria"/>
              </a:rPr>
              <a:t>stack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full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23406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234060"/>
                </a:solidFill>
                <a:latin typeface="Cambria"/>
                <a:cs typeface="Cambria"/>
              </a:rPr>
              <a:t>items,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so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full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set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23406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234060"/>
                </a:solidFill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1700"/>
              </a:lnSpc>
              <a:spcBef>
                <a:spcPts val="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20" dirty="0">
                <a:solidFill>
                  <a:srgbClr val="234060"/>
                </a:solidFill>
                <a:latin typeface="Cambria"/>
                <a:cs typeface="Cambria"/>
              </a:rPr>
              <a:t>If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234060"/>
                </a:solidFill>
                <a:latin typeface="Cambria"/>
                <a:cs typeface="Cambria"/>
              </a:rPr>
              <a:t>an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item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is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234060"/>
                </a:solidFill>
                <a:latin typeface="Cambria"/>
                <a:cs typeface="Cambria"/>
              </a:rPr>
              <a:t>written</a:t>
            </a:r>
            <a:r>
              <a:rPr sz="1200" spc="13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in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234060"/>
                </a:solidFill>
                <a:latin typeface="Cambria"/>
                <a:cs typeface="Cambria"/>
              </a:rPr>
              <a:t>stack,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234060"/>
                </a:solidFill>
                <a:latin typeface="Cambria"/>
                <a:cs typeface="Cambria"/>
              </a:rPr>
              <a:t>obviously</a:t>
            </a:r>
            <a:r>
              <a:rPr sz="1200" spc="12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234060"/>
                </a:solidFill>
                <a:latin typeface="Cambria"/>
                <a:cs typeface="Cambria"/>
              </a:rPr>
              <a:t>stack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234060"/>
                </a:solidFill>
                <a:latin typeface="Cambria"/>
                <a:cs typeface="Cambria"/>
              </a:rPr>
              <a:t>cannot</a:t>
            </a:r>
            <a:r>
              <a:rPr sz="1200" spc="145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be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234060"/>
                </a:solidFill>
                <a:latin typeface="Cambria"/>
                <a:cs typeface="Cambria"/>
              </a:rPr>
              <a:t>empty,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234060"/>
                </a:solidFill>
                <a:latin typeface="Cambria"/>
                <a:cs typeface="Cambria"/>
              </a:rPr>
              <a:t>so </a:t>
            </a:r>
            <a:r>
              <a:rPr sz="1200" spc="-25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234060"/>
                </a:solidFill>
                <a:latin typeface="Cambria"/>
                <a:cs typeface="Cambria"/>
              </a:rPr>
              <a:t>EMTY</a:t>
            </a:r>
            <a:r>
              <a:rPr sz="1200" spc="11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234060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234060"/>
                </a:solidFill>
                <a:latin typeface="Cambria"/>
                <a:cs typeface="Cambria"/>
              </a:rPr>
              <a:t>cleared</a:t>
            </a:r>
            <a:r>
              <a:rPr sz="1200" spc="114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23406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23406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234060"/>
                </a:solidFill>
                <a:latin typeface="Cambria"/>
                <a:cs typeface="Cambria"/>
              </a:rPr>
              <a:t>0.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Cambria"/>
              <a:cs typeface="Cambria"/>
            </a:endParaRPr>
          </a:p>
          <a:p>
            <a:pPr marL="12700" marR="6350">
              <a:lnSpc>
                <a:spcPct val="112500"/>
              </a:lnSpc>
              <a:spcBef>
                <a:spcPts val="5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new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item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deleted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empty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(if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EMTY=0).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POP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microoperations: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004" y="7230236"/>
            <a:ext cx="181228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83615">
              <a:lnSpc>
                <a:spcPct val="112500"/>
              </a:lnSpc>
              <a:spcBef>
                <a:spcPts val="100"/>
              </a:spcBef>
            </a:pPr>
            <a:r>
              <a:rPr sz="1200" spc="145" dirty="0">
                <a:solidFill>
                  <a:srgbClr val="C00000"/>
                </a:solidFill>
                <a:latin typeface="Cambria"/>
                <a:cs typeface="Cambria"/>
              </a:rPr>
              <a:t>D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R</a:t>
            </a:r>
            <a:r>
              <a:rPr sz="120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M[SP] 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SP</a:t>
            </a:r>
            <a:r>
              <a:rPr sz="1200" spc="9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SP-1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ts val="1620"/>
              </a:lnSpc>
              <a:spcBef>
                <a:spcPts val="80"/>
              </a:spcBef>
            </a:pP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If(SP=0)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then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(EMTY</a:t>
            </a:r>
            <a:r>
              <a:rPr sz="1200" spc="3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1) </a:t>
            </a:r>
            <a:r>
              <a:rPr sz="1200" spc="-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FULL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0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88335" y="7230236"/>
            <a:ext cx="26568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Read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item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from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top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 </a:t>
            </a:r>
            <a:r>
              <a:rPr sz="1200" spc="-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Decrement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pointer</a:t>
            </a:r>
            <a:endParaRPr sz="1200">
              <a:latin typeface="Cambria"/>
              <a:cs typeface="Cambria"/>
            </a:endParaRPr>
          </a:p>
          <a:p>
            <a:pPr marL="60960" marR="876935" indent="-48895">
              <a:lnSpc>
                <a:spcPts val="1620"/>
              </a:lnSpc>
              <a:spcBef>
                <a:spcPts val="80"/>
              </a:spcBef>
            </a:pP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Check </a:t>
            </a:r>
            <a:r>
              <a:rPr sz="1200" spc="20" dirty="0">
                <a:solidFill>
                  <a:srgbClr val="C00000"/>
                </a:solidFill>
                <a:latin typeface="Cambria"/>
                <a:cs typeface="Cambria"/>
              </a:rPr>
              <a:t>if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 empty </a:t>
            </a:r>
            <a:r>
              <a:rPr sz="1200" spc="-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Mark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stack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not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full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604" y="8260842"/>
            <a:ext cx="5739765" cy="8763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35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top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item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is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read</a:t>
            </a:r>
            <a:r>
              <a:rPr sz="1200" spc="1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from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001F5F"/>
                </a:solidFill>
                <a:latin typeface="Cambria"/>
                <a:cs typeface="Cambria"/>
              </a:rPr>
              <a:t>stack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1F5F"/>
                </a:solidFill>
                <a:latin typeface="Cambria"/>
                <a:cs typeface="Cambria"/>
              </a:rPr>
              <a:t>into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40" dirty="0">
                <a:solidFill>
                  <a:srgbClr val="001F5F"/>
                </a:solidFill>
                <a:latin typeface="Cambria"/>
                <a:cs typeface="Cambria"/>
              </a:rPr>
              <a:t>DR.</a:t>
            </a:r>
            <a:endParaRPr sz="1200">
              <a:latin typeface="Cambria"/>
              <a:cs typeface="Cambria"/>
            </a:endParaRPr>
          </a:p>
          <a:p>
            <a:pPr marL="240665" indent="-228600">
              <a:lnSpc>
                <a:spcPct val="100000"/>
              </a:lnSpc>
              <a:spcBef>
                <a:spcPts val="25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001F5F"/>
                </a:solidFill>
                <a:latin typeface="Cambria"/>
                <a:cs typeface="Cambria"/>
              </a:rPr>
              <a:t>stack</a:t>
            </a:r>
            <a:r>
              <a:rPr sz="1200" spc="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pointer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001F5F"/>
                </a:solidFill>
                <a:latin typeface="Cambria"/>
                <a:cs typeface="Cambria"/>
              </a:rPr>
              <a:t>then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decremented.</a:t>
            </a:r>
            <a:endParaRPr sz="1200">
              <a:latin typeface="Cambria"/>
              <a:cs typeface="Cambria"/>
            </a:endParaRPr>
          </a:p>
          <a:p>
            <a:pPr marL="240665" marR="5080" indent="-228600">
              <a:lnSpc>
                <a:spcPct val="1117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20" dirty="0">
                <a:solidFill>
                  <a:srgbClr val="001F5F"/>
                </a:solidFill>
                <a:latin typeface="Cambria"/>
                <a:cs typeface="Cambria"/>
              </a:rPr>
              <a:t>If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its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value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1F5F"/>
                </a:solidFill>
                <a:latin typeface="Cambria"/>
                <a:cs typeface="Cambria"/>
              </a:rPr>
              <a:t>reaches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zero,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001F5F"/>
                </a:solidFill>
                <a:latin typeface="Cambria"/>
                <a:cs typeface="Cambria"/>
              </a:rPr>
              <a:t>stack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is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001F5F"/>
                </a:solidFill>
                <a:latin typeface="Cambria"/>
                <a:cs typeface="Cambria"/>
              </a:rPr>
              <a:t>empty,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so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001F5F"/>
                </a:solidFill>
                <a:latin typeface="Cambria"/>
                <a:cs typeface="Cambria"/>
              </a:rPr>
              <a:t>EMTY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is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set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001F5F"/>
                </a:solidFill>
                <a:latin typeface="Cambria"/>
                <a:cs typeface="Cambria"/>
              </a:rPr>
              <a:t>to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05" dirty="0">
                <a:solidFill>
                  <a:srgbClr val="001F5F"/>
                </a:solidFill>
                <a:latin typeface="Cambria"/>
                <a:cs typeface="Cambria"/>
              </a:rPr>
              <a:t>1.</a:t>
            </a:r>
            <a:r>
              <a:rPr sz="1200" spc="3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This </a:t>
            </a:r>
            <a:r>
              <a:rPr sz="1200" spc="-25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condition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is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reached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001F5F"/>
                </a:solidFill>
                <a:latin typeface="Cambria"/>
                <a:cs typeface="Cambria"/>
              </a:rPr>
              <a:t>if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item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read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1F5F"/>
                </a:solidFill>
                <a:latin typeface="Cambria"/>
                <a:cs typeface="Cambria"/>
              </a:rPr>
              <a:t>was</a:t>
            </a:r>
            <a:r>
              <a:rPr sz="1200" spc="1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in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location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001F5F"/>
                </a:solidFill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91743"/>
            <a:ext cx="5764530" cy="88836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200" b="1" spc="70" dirty="0">
                <a:latin typeface="Cambria"/>
                <a:cs typeface="Cambria"/>
              </a:rPr>
              <a:t>Memory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100" dirty="0">
                <a:latin typeface="Cambria"/>
                <a:cs typeface="Cambria"/>
              </a:rPr>
              <a:t>Stack: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RAM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divided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logical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parts: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50" dirty="0">
                <a:latin typeface="Cambria"/>
                <a:cs typeface="Cambria"/>
              </a:rPr>
              <a:t>Program: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logical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where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stored.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5" dirty="0">
                <a:latin typeface="Cambria"/>
                <a:cs typeface="Cambria"/>
              </a:rPr>
              <a:t>Data: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logical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RAM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where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data(operands)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stored.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100" dirty="0">
                <a:latin typeface="Cambria"/>
                <a:cs typeface="Cambria"/>
              </a:rPr>
              <a:t>Stack: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RAM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implement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073522"/>
            <a:ext cx="5968365" cy="297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200" spc="105" dirty="0">
                <a:latin typeface="Cambria"/>
                <a:cs typeface="Cambria"/>
              </a:rPr>
              <a:t>Data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store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data.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Data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pointed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pointer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Counter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(PC)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point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12700" marR="5715">
              <a:lnSpc>
                <a:spcPct val="113300"/>
              </a:lnSpc>
              <a:spcBef>
                <a:spcPts val="985"/>
              </a:spcBef>
            </a:pPr>
            <a:r>
              <a:rPr sz="1200" spc="85" dirty="0">
                <a:latin typeface="Cambria"/>
                <a:cs typeface="Cambria"/>
              </a:rPr>
              <a:t>As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diagram,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initial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125" dirty="0">
                <a:latin typeface="Cambria"/>
                <a:cs typeface="Cambria"/>
              </a:rPr>
              <a:t>SP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4001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grows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decreasing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addresses.</a:t>
            </a:r>
            <a:endParaRPr sz="1200">
              <a:latin typeface="Cambria"/>
              <a:cs typeface="Cambria"/>
            </a:endParaRPr>
          </a:p>
          <a:p>
            <a:pPr marL="12700" marR="1576070">
              <a:lnSpc>
                <a:spcPct val="181700"/>
              </a:lnSpc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new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item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inserted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30" dirty="0">
                <a:latin typeface="Cambria"/>
                <a:cs typeface="Cambria"/>
              </a:rPr>
              <a:t>PUSH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follows: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SP</a:t>
            </a:r>
            <a:r>
              <a:rPr sz="1200" spc="8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SP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-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M[SP]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DR</a:t>
            </a:r>
            <a:endParaRPr sz="1200">
              <a:latin typeface="Cambria"/>
              <a:cs typeface="Cambria"/>
            </a:endParaRPr>
          </a:p>
          <a:p>
            <a:pPr marL="12700" marR="1924050">
              <a:lnSpc>
                <a:spcPct val="181700"/>
              </a:lnSpc>
              <a:spcBef>
                <a:spcPts val="15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new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item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deleted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POP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follows: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DR</a:t>
            </a:r>
            <a:r>
              <a:rPr sz="1200" spc="65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M[SP]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SP</a:t>
            </a:r>
            <a:r>
              <a:rPr sz="1200" spc="100" dirty="0">
                <a:solidFill>
                  <a:srgbClr val="C00000"/>
                </a:solidFill>
                <a:latin typeface="Wingdings"/>
                <a:cs typeface="Wingdings"/>
              </a:rPr>
              <a:t>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SP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+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7626" y="1584220"/>
            <a:ext cx="2624098" cy="33728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95147"/>
            <a:ext cx="5970905" cy="97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200" b="1" spc="60" dirty="0">
                <a:latin typeface="Cambria"/>
                <a:cs typeface="Cambria"/>
              </a:rPr>
              <a:t>Application-</a:t>
            </a:r>
            <a:r>
              <a:rPr sz="1200" b="1" spc="204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Evaluation</a:t>
            </a:r>
            <a:r>
              <a:rPr sz="1200" b="1" spc="21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204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mathematical</a:t>
            </a:r>
            <a:r>
              <a:rPr sz="1200" b="1" spc="21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expressions</a:t>
            </a:r>
            <a:r>
              <a:rPr sz="1200" b="1" spc="19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using</a:t>
            </a:r>
            <a:r>
              <a:rPr sz="1200" b="1" spc="21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Reverse</a:t>
            </a:r>
            <a:r>
              <a:rPr sz="1200" b="1" spc="204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Polish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Notation: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3500"/>
              </a:lnSpc>
              <a:spcBef>
                <a:spcPts val="969"/>
              </a:spcBef>
            </a:pPr>
            <a:r>
              <a:rPr sz="1200" spc="90" dirty="0">
                <a:latin typeface="Cambria"/>
                <a:cs typeface="Cambria"/>
              </a:rPr>
              <a:t>Computer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evaluates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mathematical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expressions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representing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reverse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polish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notation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evaluation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8230" y="1466077"/>
            <a:ext cx="5394960" cy="2712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973</Words>
  <Application>Microsoft Office PowerPoint</Application>
  <PresentationFormat>Custom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Cambria</vt:lpstr>
      <vt:lpstr>Century Gothic</vt:lpstr>
      <vt:lpstr>Courier New</vt:lpstr>
      <vt:lpstr>Symbol</vt:lpstr>
      <vt:lpstr>Times New Roman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2022-07-26T08:27:36Z</dcterms:created>
  <dcterms:modified xsi:type="dcterms:W3CDTF">2022-07-26T08:29:16Z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2022-02-18T00:00:00Z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